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4" r:id="rId7"/>
    <p:sldId id="275" r:id="rId8"/>
    <p:sldId id="267" r:id="rId9"/>
    <p:sldId id="326" r:id="rId10"/>
    <p:sldId id="268" r:id="rId11"/>
    <p:sldId id="269" r:id="rId12"/>
    <p:sldId id="270" r:id="rId13"/>
    <p:sldId id="260" r:id="rId14"/>
    <p:sldId id="259" r:id="rId15"/>
    <p:sldId id="258" r:id="rId16"/>
    <p:sldId id="257" r:id="rId17"/>
    <p:sldId id="271" r:id="rId18"/>
    <p:sldId id="272" r:id="rId19"/>
    <p:sldId id="273" r:id="rId20"/>
    <p:sldId id="261" r:id="rId21"/>
    <p:sldId id="277" r:id="rId22"/>
    <p:sldId id="327" r:id="rId23"/>
    <p:sldId id="328" r:id="rId24"/>
    <p:sldId id="276" r:id="rId25"/>
    <p:sldId id="325" r:id="rId26"/>
    <p:sldId id="293" r:id="rId27"/>
    <p:sldId id="292" r:id="rId28"/>
    <p:sldId id="291" r:id="rId29"/>
    <p:sldId id="290" r:id="rId3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F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5CA2-FF19-416B-BA62-226BA8E6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F2AE-ADC8-4B9F-8ED0-6FF2E500E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F9E7-52C9-4F2E-A3AE-B54C43D3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7C90-10CB-4451-A26B-4C9B8660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5F9B-E4B4-41DE-8E94-DA0C7344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6F4F-FFEC-4412-A56C-CCA5957F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D16F3-05B2-4609-8F1B-F4D36FA3C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21A2E-9565-4E9F-8150-D478B00F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55F8-8EAA-4FE6-BFBD-505F9CD5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98D9-1CEE-4078-B5DE-B9C4203C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8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B7346-54CB-4400-AF1A-5E309B869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71B4-F03A-440D-BD3D-E7431CC2C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7CE04-2871-4934-846A-2CB7A3D9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36E7E-689B-4833-A71A-4EFD4F7F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E268-1E37-435F-B474-D424E2AC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877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10D2-96F1-4621-AB0E-F30315B5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3FFC-495A-4527-91AE-6C158633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C914-8E7C-45E8-86FC-BB4207E6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AFD6-7B33-4BA6-8609-1508FC94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C3B0-A564-4AE8-9971-FE08086A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975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81C1-312A-4930-9E59-357DABBF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21F1-1564-4434-94A7-10DF1EBD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514E-5589-4E84-9A14-FD7161B9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98555-EB79-434F-A489-894FB4C2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2E1A4-5784-4852-A886-6C2C08D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CE10-0280-4159-B0CF-3B8AC266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E8C77-666F-422A-A4C1-DA814298B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C5CE9-6352-44EE-85AB-0667D23EF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9BA15-F868-45BC-99E6-949451A7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BB370-D889-4558-88BD-8C095492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10BD6-1D3D-4745-A617-635302E0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6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6744-E89B-4FF6-9C70-5C433138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41A5A-278F-4F96-B6D9-6B8CA40CA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4BEE1-9D20-4DA2-AF87-B56170313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6DE43-86CD-4CD8-BCDF-041BD9FD5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FBA04-FF68-4B08-AB51-031A4A37E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AE624-3EA5-42AB-B0A4-546E24EC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CC18D-F5D1-469B-8954-282BBC71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4A5CE-5BD0-4CAB-9286-009966BE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14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23E5-F7B6-4ECC-8741-2686861F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F1729-21DB-4246-85C5-C5CB05DA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012A5-3551-4AFA-932D-6569A1D9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E1A54-31F8-4243-8584-FAAE1F39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21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667C4-E0F9-43F5-A0E9-B27D0412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1C715-D296-445D-93E1-73B679F7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36AFC-0003-4A42-B035-3ED7864B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938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C052-2424-41EB-8B90-B0B2F6C6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07EAF-B972-4969-B1F6-FDBE7134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1B062-277E-4865-BC4D-FF028ADFA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AA9AE-F125-4EE5-9F6C-4F08349C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68DD-2D29-4758-8A3D-234D7B11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A6D0-070B-4418-8521-61DCF60A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9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D40-3C4B-4D68-B31A-357763D4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768AA-D25E-415F-B97F-7E28150AD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45FE2-1CC3-490C-839C-096D66E2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925F2-226E-4D98-90D9-A024E6C0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70F9F-8196-4679-8B18-F0A4412B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E078-2B3E-44B1-BA2F-3458837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66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9D701-6ED7-4AA6-883C-0E71E210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0A5EA-6276-4E1E-BFFB-0AA37878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F9A8-BCE1-4CDF-B1A3-C56808355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3C84-9847-4CCB-A65E-56F2582D5003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1448-640B-4C51-956B-490463C1F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5429D-E074-495D-9EAD-1068C63BD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0BC8-7303-4273-B24B-BCDF4A8577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4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hyperlink" Target="http://www.chictr.org/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756ED-EBB6-4E15-B69E-B74A846D1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5" y="824242"/>
            <a:ext cx="10642075" cy="4433558"/>
          </a:xfrm>
        </p:spPr>
      </p:pic>
      <p:sp>
        <p:nvSpPr>
          <p:cNvPr id="6" name="Google Shape;194;p32">
            <a:extLst>
              <a:ext uri="{FF2B5EF4-FFF2-40B4-BE49-F238E27FC236}">
                <a16:creationId xmlns:a16="http://schemas.microsoft.com/office/drawing/2014/main" id="{4877CCEC-7666-4787-86A8-8410C8907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0" y="5710238"/>
            <a:ext cx="81724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 R1 </a:t>
            </a:r>
            <a:r>
              <a:rPr lang="en-US" sz="2000" dirty="0" err="1"/>
              <a:t>Chanathip</a:t>
            </a:r>
            <a:r>
              <a:rPr lang="en-US" sz="2000" dirty="0"/>
              <a:t> </a:t>
            </a:r>
            <a:r>
              <a:rPr lang="en-US" sz="2000" dirty="0" err="1"/>
              <a:t>Meerod</a:t>
            </a:r>
            <a:r>
              <a:rPr lang="en-US" sz="2000" dirty="0"/>
              <a:t>  / </a:t>
            </a:r>
            <a:r>
              <a:rPr lang="en-US" sz="2000" dirty="0" err="1"/>
              <a:t>Lt.Col.Nattapong</a:t>
            </a:r>
            <a:r>
              <a:rPr lang="en-US" sz="2000" dirty="0"/>
              <a:t> </a:t>
            </a:r>
            <a:r>
              <a:rPr lang="en-US" sz="2000" dirty="0" err="1"/>
              <a:t>Phuvachoterojanaphokin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67264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195A-6F38-4F0A-A5B4-13665D9E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2225675"/>
            <a:ext cx="8763000" cy="2755899"/>
          </a:xfrm>
          <a:solidFill>
            <a:srgbClr val="EAF2F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r>
              <a:rPr lang="en-US" sz="2000" dirty="0"/>
              <a:t>     -  </a:t>
            </a:r>
            <a:r>
              <a:rPr lang="en-US" sz="2000" dirty="0">
                <a:solidFill>
                  <a:srgbClr val="FF0000"/>
                </a:solidFill>
              </a:rPr>
              <a:t>Colonoscopy was insert </a:t>
            </a:r>
            <a:r>
              <a:rPr lang="en-US" sz="2000" dirty="0"/>
              <a:t>by endoscopist when </a:t>
            </a:r>
            <a:r>
              <a:rPr lang="en-US" sz="2000" dirty="0">
                <a:solidFill>
                  <a:srgbClr val="FF0000"/>
                </a:solidFill>
              </a:rPr>
              <a:t>MOAA/S was &lt; 1 or equal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FF0000"/>
                </a:solidFill>
              </a:rPr>
              <a:t>-  propofol 0.6 mg/kg IV bolus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maintain adequate sedation when MOAA/S &gt;1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-  All medication were stopped after endoscopy completed</a:t>
            </a:r>
            <a:endParaRPr lang="th-TH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478FD9-F01A-4ACF-9710-4204A7D7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741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85143-963A-4135-AB82-6498044041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029325" cy="3729739"/>
          </a:xfrm>
          <a:prstGeom prst="rect">
            <a:avLst/>
          </a:prstGeom>
          <a:solidFill>
            <a:srgbClr val="EAF2FA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u="sng" dirty="0"/>
              <a:t>Primary endpoints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-   </a:t>
            </a:r>
            <a:r>
              <a:rPr lang="en-US" sz="2000" dirty="0">
                <a:solidFill>
                  <a:srgbClr val="FF0000"/>
                </a:solidFill>
              </a:rPr>
              <a:t>total amount of propofol </a:t>
            </a:r>
            <a:r>
              <a:rPr lang="en-US" sz="2000" dirty="0"/>
              <a:t>administered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-   </a:t>
            </a:r>
            <a:r>
              <a:rPr lang="en-US" sz="2000" dirty="0">
                <a:solidFill>
                  <a:srgbClr val="FF0000"/>
                </a:solidFill>
              </a:rPr>
              <a:t>Supplement amount of propofol </a:t>
            </a:r>
            <a:r>
              <a:rPr lang="en-US" sz="2000" dirty="0"/>
              <a:t>after induction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-   </a:t>
            </a:r>
            <a:r>
              <a:rPr lang="en-US" sz="2000" dirty="0">
                <a:solidFill>
                  <a:srgbClr val="FF0000"/>
                </a:solidFill>
              </a:rPr>
              <a:t>The frequencies of boluses supplemental </a:t>
            </a:r>
            <a:r>
              <a:rPr lang="en-US" sz="2000" dirty="0"/>
              <a:t>propofol</a:t>
            </a:r>
          </a:p>
          <a:p>
            <a:pPr marL="0" indent="0">
              <a:buNone/>
            </a:pPr>
            <a:endParaRPr lang="th-TH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9543E6-DA0A-46D7-9D5F-7C5ED128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F1CF1-7732-4313-A6E3-B5C08EA8C0F0}"/>
              </a:ext>
            </a:extLst>
          </p:cNvPr>
          <p:cNvSpPr txBox="1"/>
          <p:nvPr/>
        </p:nvSpPr>
        <p:spPr>
          <a:xfrm>
            <a:off x="7105650" y="1825625"/>
            <a:ext cx="4248150" cy="372409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u="sng" dirty="0"/>
              <a:t>Secondary endpoints</a:t>
            </a:r>
          </a:p>
          <a:p>
            <a:endParaRPr lang="en-US" sz="2400" dirty="0"/>
          </a:p>
          <a:p>
            <a:pPr marL="457200" indent="-457200">
              <a:buFontTx/>
              <a:buChar char="-"/>
            </a:pPr>
            <a:r>
              <a:rPr lang="en-US" sz="2000" dirty="0"/>
              <a:t>MAP</a:t>
            </a:r>
          </a:p>
          <a:p>
            <a:pPr marL="457200" indent="-457200">
              <a:buFontTx/>
              <a:buChar char="-"/>
            </a:pPr>
            <a:endParaRPr lang="en-US" sz="2000" dirty="0"/>
          </a:p>
          <a:p>
            <a:pPr marL="457200" indent="-457200">
              <a:buFontTx/>
              <a:buChar char="-"/>
            </a:pPr>
            <a:r>
              <a:rPr lang="en-US" sz="2000" dirty="0" err="1"/>
              <a:t>SpO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</a:p>
          <a:p>
            <a:pPr marL="457200" indent="-457200">
              <a:buFontTx/>
              <a:buChar char="-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Propofol injection pain</a:t>
            </a:r>
          </a:p>
          <a:p>
            <a:pPr marL="457200" indent="-457200">
              <a:buFontTx/>
              <a:buChar char="-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Occurrence of adverse event</a:t>
            </a:r>
            <a:endParaRPr lang="en-US" sz="2000" dirty="0"/>
          </a:p>
          <a:p>
            <a:pPr marL="457200" indent="-457200">
              <a:buFontTx/>
              <a:buChar char="-"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82909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D1EF-ECCD-4C85-8BC5-01C2D841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365126"/>
            <a:ext cx="11830050" cy="863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Data analysis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A5FF-542B-416E-80D9-7080C3FC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577974"/>
            <a:ext cx="11830050" cy="5089526"/>
          </a:xfrm>
          <a:solidFill>
            <a:srgbClr val="EAF2FA"/>
          </a:solidFill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b="1" dirty="0"/>
              <a:t>SPSS 20.0 </a:t>
            </a:r>
            <a:r>
              <a:rPr lang="en-US" sz="2400" dirty="0"/>
              <a:t>( SPSS Inc. , Chicago, IL,USA)</a:t>
            </a:r>
          </a:p>
          <a:p>
            <a:endParaRPr lang="en-US" sz="2400" dirty="0"/>
          </a:p>
          <a:p>
            <a:r>
              <a:rPr lang="en-US" sz="2400" b="1" dirty="0"/>
              <a:t>Normally distribution data </a:t>
            </a:r>
            <a:r>
              <a:rPr lang="en-US" sz="2400" dirty="0"/>
              <a:t>were expressed as </a:t>
            </a:r>
            <a:r>
              <a:rPr lang="en-US" sz="2400" dirty="0">
                <a:solidFill>
                  <a:srgbClr val="FF0000"/>
                </a:solidFill>
              </a:rPr>
              <a:t>mean +/- SD</a:t>
            </a:r>
          </a:p>
          <a:p>
            <a:endParaRPr lang="en-US" sz="2400" dirty="0"/>
          </a:p>
          <a:p>
            <a:r>
              <a:rPr lang="en-US" sz="2400" b="1" dirty="0"/>
              <a:t>Sex</a:t>
            </a:r>
            <a:r>
              <a:rPr lang="en-US" sz="2400" dirty="0"/>
              <a:t> was compared using </a:t>
            </a:r>
            <a:r>
              <a:rPr lang="en-US" sz="2400" dirty="0">
                <a:solidFill>
                  <a:srgbClr val="FF0000"/>
                </a:solidFill>
              </a:rPr>
              <a:t>Chi square test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T-test for 2 group compared </a:t>
            </a:r>
            <a:r>
              <a:rPr lang="en-US" sz="2400" b="1" dirty="0"/>
              <a:t>; </a:t>
            </a:r>
            <a:r>
              <a:rPr lang="en-US" sz="2400" dirty="0"/>
              <a:t>Age, body weight, MAP, </a:t>
            </a:r>
            <a:r>
              <a:rPr lang="en-US" sz="2400" dirty="0" err="1"/>
              <a:t>SpO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₂ </a:t>
            </a:r>
            <a:r>
              <a:rPr lang="en-US" sz="2400" dirty="0"/>
              <a:t>, procedural time, recovery time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total amount of consumed propofol &amp; supplement ( mg/kg/min)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frequency &amp; supplement propofol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One way ANOVA </a:t>
            </a:r>
            <a:r>
              <a:rPr lang="en-US" sz="2400" b="1" dirty="0"/>
              <a:t>; </a:t>
            </a:r>
            <a:r>
              <a:rPr lang="en-US" sz="2400" dirty="0"/>
              <a:t>MAP, </a:t>
            </a:r>
            <a:r>
              <a:rPr lang="en-US" sz="2400" dirty="0" err="1"/>
              <a:t>SpO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₂ at different time points within the group</a:t>
            </a:r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29531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4523C4-6224-41D4-B647-E93B52B3F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r="16079"/>
          <a:stretch/>
        </p:blipFill>
        <p:spPr>
          <a:xfrm>
            <a:off x="333375" y="247650"/>
            <a:ext cx="11725275" cy="6496050"/>
          </a:xfrm>
        </p:spPr>
      </p:pic>
    </p:spTree>
    <p:extLst>
      <p:ext uri="{BB962C8B-B14F-4D97-AF65-F5344CB8AC3E}">
        <p14:creationId xmlns:p14="http://schemas.microsoft.com/office/powerpoint/2010/main" val="92207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General characteristic data in two groups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77388-0840-41F2-8B12-E604AF66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785300"/>
            <a:ext cx="10201275" cy="41951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64FA7B-7849-4DF5-8895-DBC7DB622922}"/>
              </a:ext>
            </a:extLst>
          </p:cNvPr>
          <p:cNvSpPr txBox="1"/>
          <p:nvPr/>
        </p:nvSpPr>
        <p:spPr>
          <a:xfrm>
            <a:off x="2676526" y="5980437"/>
            <a:ext cx="661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Result : No significant differences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3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495300"/>
            <a:ext cx="9734550" cy="8905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Comparison of perioperative MAP and </a:t>
            </a:r>
            <a:r>
              <a:rPr lang="en-US" sz="3600" dirty="0" err="1"/>
              <a:t>SpO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₂ </a:t>
            </a:r>
            <a:endParaRPr lang="th-TH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792AB-F967-4E49-A40E-931D577EE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9" y="1485901"/>
            <a:ext cx="10319776" cy="43288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3287D0-95F3-48EE-8AB3-780AB75080A4}"/>
              </a:ext>
            </a:extLst>
          </p:cNvPr>
          <p:cNvSpPr txBox="1"/>
          <p:nvPr/>
        </p:nvSpPr>
        <p:spPr>
          <a:xfrm>
            <a:off x="2571751" y="6101090"/>
            <a:ext cx="661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Result : No significant differences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8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1207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Comparison of propofol dose between two group</a:t>
            </a:r>
            <a:endParaRPr lang="th-TH" sz="3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338AE4-54FB-43F5-8AA9-2E342D04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5"/>
          <a:stretch/>
        </p:blipFill>
        <p:spPr>
          <a:xfrm>
            <a:off x="209551" y="1733551"/>
            <a:ext cx="11630024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22906-B2F5-42F1-A88C-FFEC0F302CEE}"/>
              </a:ext>
            </a:extLst>
          </p:cNvPr>
          <p:cNvSpPr txBox="1"/>
          <p:nvPr/>
        </p:nvSpPr>
        <p:spPr>
          <a:xfrm>
            <a:off x="666750" y="3133725"/>
            <a:ext cx="106489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EEB9E-D23C-49CB-B7BC-66BB5119C0A3}"/>
              </a:ext>
            </a:extLst>
          </p:cNvPr>
          <p:cNvSpPr txBox="1"/>
          <p:nvPr/>
        </p:nvSpPr>
        <p:spPr>
          <a:xfrm>
            <a:off x="2571750" y="5640113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Not statistically significant [P=0.06]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1207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Comparison of propofol dose between two group</a:t>
            </a:r>
            <a:endParaRPr lang="th-TH" sz="3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338AE4-54FB-43F5-8AA9-2E342D04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5"/>
          <a:stretch/>
        </p:blipFill>
        <p:spPr>
          <a:xfrm>
            <a:off x="280988" y="1942445"/>
            <a:ext cx="11630024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22906-B2F5-42F1-A88C-FFEC0F302CEE}"/>
              </a:ext>
            </a:extLst>
          </p:cNvPr>
          <p:cNvSpPr txBox="1"/>
          <p:nvPr/>
        </p:nvSpPr>
        <p:spPr>
          <a:xfrm>
            <a:off x="666750" y="3800475"/>
            <a:ext cx="106489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EEB9E-D23C-49CB-B7BC-66BB5119C0A3}"/>
              </a:ext>
            </a:extLst>
          </p:cNvPr>
          <p:cNvSpPr txBox="1"/>
          <p:nvPr/>
        </p:nvSpPr>
        <p:spPr>
          <a:xfrm>
            <a:off x="2571750" y="5640113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Statistically significant [P=0.039]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3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1207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Comparison of propofol dose between two group</a:t>
            </a:r>
            <a:endParaRPr lang="th-TH" sz="3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338AE4-54FB-43F5-8AA9-2E342D04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5"/>
          <a:stretch/>
        </p:blipFill>
        <p:spPr>
          <a:xfrm>
            <a:off x="280988" y="1942445"/>
            <a:ext cx="11630024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22906-B2F5-42F1-A88C-FFEC0F302CEE}"/>
              </a:ext>
            </a:extLst>
          </p:cNvPr>
          <p:cNvSpPr txBox="1"/>
          <p:nvPr/>
        </p:nvSpPr>
        <p:spPr>
          <a:xfrm>
            <a:off x="666750" y="4848225"/>
            <a:ext cx="106489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EEB9E-D23C-49CB-B7BC-66BB5119C0A3}"/>
              </a:ext>
            </a:extLst>
          </p:cNvPr>
          <p:cNvSpPr txBox="1"/>
          <p:nvPr/>
        </p:nvSpPr>
        <p:spPr>
          <a:xfrm>
            <a:off x="2571750" y="5640113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Statistically significant [P=0.03]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3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1207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Comparison of propofol dose between two group</a:t>
            </a:r>
            <a:endParaRPr lang="th-TH" sz="3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338AE4-54FB-43F5-8AA9-2E342D04B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5"/>
          <a:stretch/>
        </p:blipFill>
        <p:spPr>
          <a:xfrm>
            <a:off x="280988" y="1942445"/>
            <a:ext cx="11630024" cy="3429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22906-B2F5-42F1-A88C-FFEC0F302CEE}"/>
              </a:ext>
            </a:extLst>
          </p:cNvPr>
          <p:cNvSpPr txBox="1"/>
          <p:nvPr/>
        </p:nvSpPr>
        <p:spPr>
          <a:xfrm>
            <a:off x="666750" y="4333875"/>
            <a:ext cx="106489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EEB9E-D23C-49CB-B7BC-66BB5119C0A3}"/>
              </a:ext>
            </a:extLst>
          </p:cNvPr>
          <p:cNvSpPr txBox="1"/>
          <p:nvPr/>
        </p:nvSpPr>
        <p:spPr>
          <a:xfrm>
            <a:off x="2571750" y="5640113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Statistically significant [P=0.002]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57E1-C667-4E6B-B40C-F100E58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38125"/>
            <a:ext cx="11182350" cy="89058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1B75-581D-485A-8A86-10133ADA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590675"/>
            <a:ext cx="11182350" cy="4772025"/>
          </a:xfrm>
          <a:solidFill>
            <a:srgbClr val="EAF2FA"/>
          </a:solidFill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Colonoscopy has been as the gold standard to early detection for colorectal cancer</a:t>
            </a:r>
          </a:p>
          <a:p>
            <a:endParaRPr lang="en-US" sz="2400" dirty="0"/>
          </a:p>
          <a:p>
            <a:r>
              <a:rPr lang="en-US" sz="2400" dirty="0"/>
              <a:t>Sedation and anesthesia are frequently applied during colonoscope to reduce patient ’ discomfort</a:t>
            </a:r>
          </a:p>
          <a:p>
            <a:endParaRPr lang="en-US" sz="2400" dirty="0"/>
          </a:p>
          <a:p>
            <a:r>
              <a:rPr lang="en-US" sz="2400" dirty="0"/>
              <a:t>Midazolam, or fentanyl , alone or combined has been main stream drug</a:t>
            </a:r>
          </a:p>
          <a:p>
            <a:endParaRPr lang="en-US" sz="2400" dirty="0"/>
          </a:p>
          <a:p>
            <a:r>
              <a:rPr lang="en-US" sz="2400" dirty="0"/>
              <a:t>Propofol has been popular as sedative during colonoscopy  because fast onset and offset, quick recovery and less perception of procedure pain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63308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7E1-5ACB-4646-A203-1BE03232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2" y="257175"/>
            <a:ext cx="10406063" cy="1117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B08E-9334-419D-9A65-FCDB401B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" y="1882774"/>
            <a:ext cx="10515600" cy="4403725"/>
          </a:xfrm>
          <a:solidFill>
            <a:srgbClr val="EAF2FA"/>
          </a:solidFill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Unit propofol infusion </a:t>
            </a:r>
            <a:r>
              <a:rPr lang="en-US" sz="2400" dirty="0"/>
              <a:t>rate </a:t>
            </a:r>
            <a:r>
              <a:rPr lang="en-US" sz="2400" u="sng" dirty="0">
                <a:solidFill>
                  <a:srgbClr val="FF0000"/>
                </a:solidFill>
              </a:rPr>
              <a:t>were significantly reduced </a:t>
            </a:r>
            <a:r>
              <a:rPr lang="en-US" sz="2400" dirty="0"/>
              <a:t>when </a:t>
            </a:r>
            <a:r>
              <a:rPr lang="en-US" sz="2400" dirty="0">
                <a:solidFill>
                  <a:srgbClr val="FF0000"/>
                </a:solidFill>
              </a:rPr>
              <a:t>intravenous lidocaine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was added to propofol based sedation</a:t>
            </a:r>
          </a:p>
          <a:p>
            <a:endParaRPr lang="en-US" sz="2400" dirty="0"/>
          </a:p>
          <a:p>
            <a:r>
              <a:rPr lang="en-US" sz="2400" u="sng" dirty="0">
                <a:solidFill>
                  <a:srgbClr val="FF0000"/>
                </a:solidFill>
              </a:rPr>
              <a:t>They did not found statistically significant difference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the total amount of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propofol consumed for the induction plus supplement</a:t>
            </a:r>
            <a:r>
              <a:rPr lang="en-US" sz="2400" dirty="0"/>
              <a:t> between two groups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945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4C7A-3CAD-4278-AB3F-872E69B52ED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AF2FA"/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b="1" dirty="0"/>
              <a:t>The possible explanation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The elderly patients </a:t>
            </a:r>
            <a:r>
              <a:rPr lang="en-US" sz="2400" u="sng" dirty="0">
                <a:solidFill>
                  <a:srgbClr val="FF0000"/>
                </a:solidFill>
              </a:rPr>
              <a:t>demand much less anesthetics </a:t>
            </a:r>
            <a:r>
              <a:rPr lang="en-US" sz="2400" dirty="0">
                <a:solidFill>
                  <a:srgbClr val="FF0000"/>
                </a:solidFill>
              </a:rPr>
              <a:t>than younger adults </a:t>
            </a:r>
            <a:r>
              <a:rPr lang="en-US" sz="2400" dirty="0"/>
              <a:t>to</a:t>
            </a:r>
          </a:p>
          <a:p>
            <a:pPr marL="0" indent="0">
              <a:buNone/>
            </a:pPr>
            <a:r>
              <a:rPr lang="en-US" sz="2400" dirty="0"/>
              <a:t>       achieve the same level of anesthesia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2)   </a:t>
            </a:r>
            <a:r>
              <a:rPr lang="en-US" sz="2400" dirty="0">
                <a:solidFill>
                  <a:srgbClr val="FF0000"/>
                </a:solidFill>
              </a:rPr>
              <a:t>The colonoscopy is a pretty short period procedure</a:t>
            </a:r>
            <a:r>
              <a:rPr lang="en-US" sz="2400" dirty="0"/>
              <a:t>, it can be complete just by a   </a:t>
            </a:r>
          </a:p>
          <a:p>
            <a:pPr marL="0" indent="0">
              <a:buNone/>
            </a:pPr>
            <a:r>
              <a:rPr lang="en-US" sz="2400" dirty="0"/>
              <a:t>       single induction dose</a:t>
            </a:r>
          </a:p>
          <a:p>
            <a:endParaRPr lang="th-T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70EE8D-7089-46F3-AC96-F183CE66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9493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445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800D-74D6-4537-A33A-92BB2BE2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1549399"/>
            <a:ext cx="10039350" cy="5060951"/>
          </a:xfrm>
          <a:solidFill>
            <a:srgbClr val="EAF2FA"/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The hemodynamic effects showed </a:t>
            </a:r>
            <a:r>
              <a:rPr lang="en-US" sz="2400" u="sng" dirty="0">
                <a:solidFill>
                  <a:srgbClr val="FF0000"/>
                </a:solidFill>
              </a:rPr>
              <a:t>no difference between two group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because </a:t>
            </a:r>
            <a:r>
              <a:rPr lang="en-US" sz="2400" dirty="0">
                <a:solidFill>
                  <a:srgbClr val="FF0000"/>
                </a:solidFill>
              </a:rPr>
              <a:t>the patients recruited were relatively healthy ( ASA I,II)  even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though they were aged</a:t>
            </a:r>
            <a:r>
              <a:rPr lang="en-US" sz="2400" dirty="0"/>
              <a:t>, they only received light doses of propofol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This study result </a:t>
            </a:r>
            <a:r>
              <a:rPr lang="en-US" sz="2400" dirty="0">
                <a:solidFill>
                  <a:srgbClr val="FF0000"/>
                </a:solidFill>
              </a:rPr>
              <a:t>showed lower rate of propofol injection pain </a:t>
            </a:r>
            <a:r>
              <a:rPr lang="en-US" sz="2400" dirty="0"/>
              <a:t>in L+P group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(11/40) than NS+P group (18/40) even </a:t>
            </a:r>
            <a:r>
              <a:rPr lang="en-US" sz="2400" u="sng" dirty="0">
                <a:solidFill>
                  <a:srgbClr val="FF0000"/>
                </a:solidFill>
              </a:rPr>
              <a:t>there was no difference significantly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587967-5657-4D5F-B1AA-3224DFF6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4" y="317501"/>
            <a:ext cx="10039351" cy="9588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416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98BD-1449-4454-89AC-F56B566369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limitations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8C08-09D2-4C3C-A42A-CB4A8EFE7D0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AF2FA"/>
          </a:solidFill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BIS or EEG monitoring were not measure  </a:t>
            </a:r>
            <a:r>
              <a:rPr lang="en-US" sz="2400" dirty="0"/>
              <a:t>during procedure, there might be slight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u="sng" dirty="0">
                <a:solidFill>
                  <a:srgbClr val="FF0000"/>
                </a:solidFill>
              </a:rPr>
              <a:t>variation in judgement the sedation depth among the individual patients </a:t>
            </a:r>
            <a:r>
              <a:rPr lang="en-US" sz="2400" dirty="0"/>
              <a:t>when</a:t>
            </a:r>
          </a:p>
          <a:p>
            <a:pPr marL="0" indent="0">
              <a:buNone/>
            </a:pPr>
            <a:r>
              <a:rPr lang="en-US" sz="2400" dirty="0"/>
              <a:t>   MOAA/S score was applied</a:t>
            </a:r>
          </a:p>
          <a:p>
            <a:endParaRPr lang="en-US" sz="2400" dirty="0"/>
          </a:p>
          <a:p>
            <a:r>
              <a:rPr lang="en-US" sz="2400" dirty="0"/>
              <a:t>They tried to </a:t>
            </a:r>
            <a:r>
              <a:rPr lang="en-US" sz="2400" dirty="0">
                <a:solidFill>
                  <a:srgbClr val="FF0000"/>
                </a:solidFill>
              </a:rPr>
              <a:t>standardize the anesthesiologist who was totally blinded </a:t>
            </a:r>
            <a:r>
              <a:rPr lang="en-US" sz="2400" dirty="0"/>
              <a:t>to patients</a:t>
            </a:r>
          </a:p>
          <a:p>
            <a:pPr marL="0" indent="0">
              <a:buNone/>
            </a:pPr>
            <a:r>
              <a:rPr lang="en-US" sz="2400" dirty="0"/>
              <a:t>    to </a:t>
            </a:r>
            <a:r>
              <a:rPr lang="en-US" sz="2400" u="sng" dirty="0">
                <a:solidFill>
                  <a:srgbClr val="FF0000"/>
                </a:solidFill>
              </a:rPr>
              <a:t>minimize the potential bias</a:t>
            </a:r>
          </a:p>
          <a:p>
            <a:endParaRPr lang="en-US" sz="2400" dirty="0"/>
          </a:p>
          <a:p>
            <a:r>
              <a:rPr lang="en-US" sz="2400" dirty="0"/>
              <a:t>This study </a:t>
            </a:r>
            <a:r>
              <a:rPr lang="en-US" sz="2400" dirty="0">
                <a:solidFill>
                  <a:srgbClr val="FF0000"/>
                </a:solidFill>
              </a:rPr>
              <a:t>only recruited relatively healthy patients </a:t>
            </a:r>
            <a:r>
              <a:rPr lang="en-US" sz="2400" dirty="0"/>
              <a:t>and did not extend to more</a:t>
            </a:r>
          </a:p>
          <a:p>
            <a:pPr marL="0" indent="0">
              <a:buNone/>
            </a:pPr>
            <a:r>
              <a:rPr lang="en-US" sz="2400" dirty="0"/>
              <a:t>    sicker patient (ASA III,IV) who are definitely more vulnerable to the anesthetics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9840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11C6-6EE0-49EE-A116-0515F462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1"/>
            <a:ext cx="10515600" cy="8255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Conclusion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7C35-63C0-45A0-92AC-851FED5F0E8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AF2FA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addition of intravenous lidocaine to propofol </a:t>
            </a:r>
            <a:r>
              <a:rPr lang="en-US" dirty="0"/>
              <a:t>sedation during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colonoscopy led </a:t>
            </a:r>
            <a:r>
              <a:rPr lang="en-US" u="sng" dirty="0">
                <a:solidFill>
                  <a:srgbClr val="FF0000"/>
                </a:solidFill>
              </a:rPr>
              <a:t>significant reduction in both of the supplemented</a:t>
            </a:r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propofol and the frequency of supplemental boluses of propofol</a:t>
            </a:r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without compromises of hemodynamic and respiratory profiles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540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5FCCDAB-CCF4-4088-8751-B9B9CED9F770}"/>
              </a:ext>
            </a:extLst>
          </p:cNvPr>
          <p:cNvSpPr/>
          <p:nvPr/>
        </p:nvSpPr>
        <p:spPr>
          <a:xfrm>
            <a:off x="3779667" y="611758"/>
            <a:ext cx="5021433" cy="83507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Critical Appraisal : RCT</a:t>
            </a:r>
            <a:endParaRPr lang="th-TH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ppraise.jpg">
            <a:extLst>
              <a:ext uri="{FF2B5EF4-FFF2-40B4-BE49-F238E27FC236}">
                <a16:creationId xmlns:a16="http://schemas.microsoft.com/office/drawing/2014/main" id="{0ED68BDC-9774-4D29-B8B4-BC080C86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30936" r="12728" b="29604"/>
          <a:stretch>
            <a:fillRect/>
          </a:stretch>
        </p:blipFill>
        <p:spPr>
          <a:xfrm>
            <a:off x="1902606" y="2575545"/>
            <a:ext cx="8131808" cy="3608849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939030A-4221-48A5-BE8A-14B6F3EA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354182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450ACF-296E-4CD9-BFCD-61E8BC0B172A}"/>
              </a:ext>
            </a:extLst>
          </p:cNvPr>
          <p:cNvSpPr/>
          <p:nvPr/>
        </p:nvSpPr>
        <p:spPr>
          <a:xfrm>
            <a:off x="979504" y="1678671"/>
            <a:ext cx="813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Does this study address a clear question?</a:t>
            </a:r>
            <a:endParaRPr lang="th-TH" dirty="0"/>
          </a:p>
        </p:txBody>
      </p:sp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8211335C-8128-49F6-AB60-85697B40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410424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68A3C93B-A69E-4AB3-9994-CFD8D0A1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469686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5A0EB5B-BB2E-44E3-90C0-9B766BAE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534624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12D758-40B7-4BDD-9066-3B788D57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215"/>
            <a:ext cx="10515600" cy="4351338"/>
          </a:xfrm>
        </p:spPr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3B887A-C354-42D9-A739-073708A5DCE4}"/>
              </a:ext>
            </a:extLst>
          </p:cNvPr>
          <p:cNvSpPr/>
          <p:nvPr/>
        </p:nvSpPr>
        <p:spPr>
          <a:xfrm>
            <a:off x="3718632" y="469947"/>
            <a:ext cx="4915444" cy="69509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 descr="appraise2.jpg">
            <a:extLst>
              <a:ext uri="{FF2B5EF4-FFF2-40B4-BE49-F238E27FC236}">
                <a16:creationId xmlns:a16="http://schemas.microsoft.com/office/drawing/2014/main" id="{9E2D1B9C-58D3-464E-BCAF-96643DDA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45142" r="12728" b="10663"/>
          <a:stretch>
            <a:fillRect/>
          </a:stretch>
        </p:blipFill>
        <p:spPr>
          <a:xfrm>
            <a:off x="1777469" y="2512381"/>
            <a:ext cx="8797771" cy="3684233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1E8FEF22-E812-4072-9CDE-C4EF1A96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AADD8330-8165-4BCD-AD0B-34C9DF76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6971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83B4795-F7D7-4F8E-9011-985755DF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532760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52670E89-CF50-4AC0-A505-D3F76CF5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4643366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1C5ECF-A76C-46DB-BF63-BB9661CB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ED1803C-C434-4494-B5D9-537EFBF8DC23}"/>
              </a:ext>
            </a:extLst>
          </p:cNvPr>
          <p:cNvSpPr/>
          <p:nvPr/>
        </p:nvSpPr>
        <p:spPr>
          <a:xfrm>
            <a:off x="3851032" y="527538"/>
            <a:ext cx="4809392" cy="628941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 descr="Clip_7.jpg">
            <a:extLst>
              <a:ext uri="{FF2B5EF4-FFF2-40B4-BE49-F238E27FC236}">
                <a16:creationId xmlns:a16="http://schemas.microsoft.com/office/drawing/2014/main" id="{28DE3F21-5F9D-4631-A45C-FECD3EDF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1916461" y="2506264"/>
            <a:ext cx="7955507" cy="407196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D7DCA64-C5E0-4BAB-A8C8-96D4F611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37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97C82DFE-05B5-45B6-BEB1-789479FD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42609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B802CD65-0811-4C74-9CFF-2F484E1A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552154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21C313-D60D-44EC-A6B1-7E985C70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results?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7110527-D9BB-45C4-9E1F-CB9F5028A611}"/>
              </a:ext>
            </a:extLst>
          </p:cNvPr>
          <p:cNvSpPr/>
          <p:nvPr/>
        </p:nvSpPr>
        <p:spPr>
          <a:xfrm>
            <a:off x="3859823" y="469946"/>
            <a:ext cx="4845106" cy="7266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4.jpg">
            <a:extLst>
              <a:ext uri="{FF2B5EF4-FFF2-40B4-BE49-F238E27FC236}">
                <a16:creationId xmlns:a16="http://schemas.microsoft.com/office/drawing/2014/main" id="{3723C783-151A-4F5D-90AE-0ED7D0E7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15152" r="12728" b="48545"/>
          <a:stretch>
            <a:fillRect/>
          </a:stretch>
        </p:blipFill>
        <p:spPr>
          <a:xfrm>
            <a:off x="2253609" y="2462187"/>
            <a:ext cx="7769280" cy="371477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93F360E-A026-4048-8954-E42F2D4D2CF3}"/>
              </a:ext>
            </a:extLst>
          </p:cNvPr>
          <p:cNvSpPr txBox="1"/>
          <p:nvPr/>
        </p:nvSpPr>
        <p:spPr>
          <a:xfrm>
            <a:off x="8474471" y="5024761"/>
            <a:ext cx="66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AC65066-3C7C-4D07-8E1D-A8476BBD80D7}"/>
              </a:ext>
            </a:extLst>
          </p:cNvPr>
          <p:cNvSpPr txBox="1"/>
          <p:nvPr/>
        </p:nvSpPr>
        <p:spPr>
          <a:xfrm>
            <a:off x="8523586" y="379635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AA07CB-78E9-4C72-B9E6-5DC6162C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apply these valid, important results to my patients</a:t>
            </a:r>
            <a:r>
              <a:rPr lang="en-US" sz="2600" dirty="0"/>
              <a:t>?</a:t>
            </a:r>
            <a:endParaRPr lang="th-TH" sz="2600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DCA1F0B-148C-4624-939F-08DAFA1B970C}"/>
              </a:ext>
            </a:extLst>
          </p:cNvPr>
          <p:cNvSpPr/>
          <p:nvPr/>
        </p:nvSpPr>
        <p:spPr>
          <a:xfrm>
            <a:off x="3780692" y="504785"/>
            <a:ext cx="4897859" cy="708223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6" descr="5.jpg">
            <a:extLst>
              <a:ext uri="{FF2B5EF4-FFF2-40B4-BE49-F238E27FC236}">
                <a16:creationId xmlns:a16="http://schemas.microsoft.com/office/drawing/2014/main" id="{F959076F-264B-44D7-8926-1C7115ED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7780" r="12728" b="12241"/>
          <a:stretch>
            <a:fillRect/>
          </a:stretch>
        </p:blipFill>
        <p:spPr>
          <a:xfrm>
            <a:off x="2495095" y="2618478"/>
            <a:ext cx="6959623" cy="3850181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AEC65FE-8B60-4B17-B3F2-BA51F935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55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555EF8A-1C2B-42CB-BEC2-C20629BC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55" y="381252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AD6CC07-932D-471C-B829-331FA8D4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17376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7C7D647-AB45-45F1-B567-4190F2AD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81033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9221-B3E6-4E76-886D-B73BEE7F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95250"/>
            <a:ext cx="11144250" cy="8255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E4E0-3EE6-41C3-922D-F775F2578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38226"/>
            <a:ext cx="11144250" cy="5724524"/>
          </a:xfrm>
          <a:solidFill>
            <a:srgbClr val="EAF2FA"/>
          </a:solidFill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Propofol alone as a sedative may require a larger dose to maintain depth of anesthesia</a:t>
            </a:r>
          </a:p>
          <a:p>
            <a:endParaRPr lang="en-US" sz="2400" dirty="0"/>
          </a:p>
          <a:p>
            <a:r>
              <a:rPr lang="en-US" sz="2400" dirty="0"/>
              <a:t>Supplement with low dose opioids reduce the stimulation on ANS during procedure and recovery faster</a:t>
            </a:r>
          </a:p>
          <a:p>
            <a:endParaRPr lang="en-US" sz="2400" dirty="0"/>
          </a:p>
          <a:p>
            <a:r>
              <a:rPr lang="en-US" sz="2400" dirty="0"/>
              <a:t>Elderly patients lead to development of profound hypotension and prolonged apnea with propofol</a:t>
            </a:r>
          </a:p>
          <a:p>
            <a:endParaRPr lang="en-US" sz="2400" dirty="0"/>
          </a:p>
          <a:p>
            <a:r>
              <a:rPr lang="en-US" sz="2400" dirty="0"/>
              <a:t>Intravenous lidocaine has shown to have analgesic and sedative effect</a:t>
            </a:r>
          </a:p>
          <a:p>
            <a:endParaRPr lang="en-US" sz="2400" dirty="0"/>
          </a:p>
          <a:p>
            <a:r>
              <a:rPr lang="en-US" sz="2400" dirty="0"/>
              <a:t>Other benefits include lower fatigue rate, shorter hospital stays, reduction of propofol injection pain and  less demand for analgesia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06719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545-E8AE-48FC-AA3C-07DB46E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737E-6339-4E3B-B668-0EF1CECDADB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AF2FA"/>
          </a:solidFill>
        </p:spPr>
        <p:txBody>
          <a:bodyPr/>
          <a:lstStyle/>
          <a:p>
            <a:r>
              <a:rPr lang="en-US" dirty="0"/>
              <a:t>Study was reviewed and approved by the ethics committee of second Affiliated hospital of Wenzhou Medical University and registered in </a:t>
            </a:r>
            <a:r>
              <a:rPr lang="en-US" dirty="0">
                <a:hlinkClick r:id="rId2"/>
              </a:rPr>
              <a:t>www.chictr.org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Sample size calculation </a:t>
            </a:r>
          </a:p>
          <a:p>
            <a:endParaRPr lang="en-US" dirty="0"/>
          </a:p>
          <a:p>
            <a:r>
              <a:rPr lang="en-US" dirty="0"/>
              <a:t>Final sample size was 92 cases ( total 30 patient per group + 35%)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9C769-9AE2-4FC5-BD53-3120D1BEA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0" r="1955" b="2500"/>
          <a:stretch/>
        </p:blipFill>
        <p:spPr>
          <a:xfrm>
            <a:off x="4657725" y="3572668"/>
            <a:ext cx="3343275" cy="4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545-E8AE-48FC-AA3C-07DB46E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1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737E-6339-4E3B-B668-0EF1CECD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4667250"/>
          </a:xfrm>
          <a:solidFill>
            <a:srgbClr val="EAF2FA"/>
          </a:solidFill>
        </p:spPr>
        <p:txBody>
          <a:bodyPr/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Inclusion criteria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Aged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en-US" dirty="0"/>
              <a:t>65 years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ASA I-II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Colonoscopy under sedation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C6CB97-DFEC-469B-A358-92891B474AAD}"/>
              </a:ext>
            </a:extLst>
          </p:cNvPr>
          <p:cNvSpPr txBox="1">
            <a:spLocks/>
          </p:cNvSpPr>
          <p:nvPr/>
        </p:nvSpPr>
        <p:spPr>
          <a:xfrm>
            <a:off x="6324600" y="1825625"/>
            <a:ext cx="5029200" cy="4667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Exclusion criteria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Severe cardiovascular and pulmonary disease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Mental disorder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Hyperalgesia or refractory cancer pain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IV anesthesia contraindication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777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75A2-1275-4DE2-A1D0-22E08993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0" y="1833565"/>
            <a:ext cx="9415463" cy="850899"/>
          </a:xfrm>
          <a:solidFill>
            <a:srgbClr val="EAF2FA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Sequential numbers from 1-92 of patients enrollment</a:t>
            </a:r>
            <a:r>
              <a:rPr lang="en-US" sz="2400" dirty="0"/>
              <a:t> were marked outside each envelops </a:t>
            </a:r>
            <a:r>
              <a:rPr lang="en-US" sz="2400" dirty="0">
                <a:solidFill>
                  <a:srgbClr val="FF0000"/>
                </a:solidFill>
              </a:rPr>
              <a:t>( #1 for L+P , #2 for NS+P )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898568-E409-4283-9BF9-0C8456D7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0" y="196852"/>
            <a:ext cx="9363075" cy="939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A7E4A7-F1D2-4442-9F82-B6F69D1B505F}"/>
              </a:ext>
            </a:extLst>
          </p:cNvPr>
          <p:cNvSpPr txBox="1">
            <a:spLocks/>
          </p:cNvSpPr>
          <p:nvPr/>
        </p:nvSpPr>
        <p:spPr>
          <a:xfrm>
            <a:off x="1338260" y="3694114"/>
            <a:ext cx="9439275" cy="725486"/>
          </a:xfrm>
          <a:prstGeom prst="rect">
            <a:avLst/>
          </a:prstGeom>
          <a:solidFill>
            <a:srgbClr val="EAF2FA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Computer generated randomized </a:t>
            </a:r>
            <a:r>
              <a:rPr lang="en-US" sz="2400" dirty="0"/>
              <a:t>order and </a:t>
            </a:r>
            <a:r>
              <a:rPr lang="en-US" sz="2400" dirty="0">
                <a:solidFill>
                  <a:srgbClr val="FF0000"/>
                </a:solidFill>
              </a:rPr>
              <a:t>envelopes were sealed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5FEB00-F4AA-4BFF-884F-1CADA40C8D26}"/>
              </a:ext>
            </a:extLst>
          </p:cNvPr>
          <p:cNvSpPr txBox="1">
            <a:spLocks/>
          </p:cNvSpPr>
          <p:nvPr/>
        </p:nvSpPr>
        <p:spPr>
          <a:xfrm>
            <a:off x="1140615" y="5241926"/>
            <a:ext cx="9910763" cy="725485"/>
          </a:xfrm>
          <a:prstGeom prst="rect">
            <a:avLst/>
          </a:prstGeom>
          <a:solidFill>
            <a:srgbClr val="EAF2F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Solution medicines were prepared in syringe by investigator base on #number</a:t>
            </a:r>
            <a:endParaRPr lang="th-TH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1DE3D-BE4D-420A-B02F-0B6ACD6BD9A6}"/>
              </a:ext>
            </a:extLst>
          </p:cNvPr>
          <p:cNvCxnSpPr/>
          <p:nvPr/>
        </p:nvCxnSpPr>
        <p:spPr>
          <a:xfrm>
            <a:off x="6124571" y="2857500"/>
            <a:ext cx="0" cy="466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6B020-A6F1-468E-A148-20C77EE5762E}"/>
              </a:ext>
            </a:extLst>
          </p:cNvPr>
          <p:cNvCxnSpPr/>
          <p:nvPr/>
        </p:nvCxnSpPr>
        <p:spPr>
          <a:xfrm>
            <a:off x="6093612" y="4638675"/>
            <a:ext cx="0" cy="466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75A2-1275-4DE2-A1D0-22E08993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60" y="3505601"/>
            <a:ext cx="10125072" cy="1266424"/>
          </a:xfrm>
          <a:solidFill>
            <a:srgbClr val="EAF2FA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Another anesthesiologist who observed and recorded the data </a:t>
            </a:r>
            <a:r>
              <a:rPr lang="en-US" sz="2400" dirty="0"/>
              <a:t>was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u="sng" dirty="0">
                <a:solidFill>
                  <a:srgbClr val="FF0000"/>
                </a:solidFill>
              </a:rPr>
              <a:t>blinded</a:t>
            </a:r>
          </a:p>
          <a:p>
            <a:pPr marL="0" indent="0" algn="ctr">
              <a:buNone/>
            </a:pPr>
            <a:r>
              <a:rPr lang="en-US" sz="2400" u="sng" dirty="0">
                <a:solidFill>
                  <a:srgbClr val="FF0000"/>
                </a:solidFill>
              </a:rPr>
              <a:t> to the medication that patient had received</a:t>
            </a:r>
            <a:endParaRPr lang="th-TH" sz="2400" u="sng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898568-E409-4283-9BF9-0C8456D7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0" y="196852"/>
            <a:ext cx="9363075" cy="939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A7E4A7-F1D2-4442-9F82-B6F69D1B505F}"/>
              </a:ext>
            </a:extLst>
          </p:cNvPr>
          <p:cNvSpPr txBox="1">
            <a:spLocks/>
          </p:cNvSpPr>
          <p:nvPr/>
        </p:nvSpPr>
        <p:spPr>
          <a:xfrm>
            <a:off x="1338260" y="5599115"/>
            <a:ext cx="9439275" cy="955673"/>
          </a:xfrm>
          <a:prstGeom prst="rect">
            <a:avLst/>
          </a:prstGeom>
          <a:solidFill>
            <a:srgbClr val="EAF2FA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All sedation procedures were standardized and perform by same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 anesthesiologist who was blind to the patient group</a:t>
            </a:r>
            <a:endParaRPr lang="th-TH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54D17-CAA7-4778-A71A-FFF870DFBB00}"/>
              </a:ext>
            </a:extLst>
          </p:cNvPr>
          <p:cNvSpPr txBox="1">
            <a:spLocks/>
          </p:cNvSpPr>
          <p:nvPr/>
        </p:nvSpPr>
        <p:spPr>
          <a:xfrm>
            <a:off x="728657" y="1741889"/>
            <a:ext cx="10734675" cy="955673"/>
          </a:xfrm>
          <a:prstGeom prst="rect">
            <a:avLst/>
          </a:prstGeom>
          <a:solidFill>
            <a:srgbClr val="EAF2FA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Unlabeled syringes were handed by </a:t>
            </a:r>
            <a:r>
              <a:rPr lang="en-US" sz="2400" dirty="0">
                <a:solidFill>
                  <a:srgbClr val="FF0000"/>
                </a:solidFill>
              </a:rPr>
              <a:t>anesthesiologist who was performing anesthesia </a:t>
            </a:r>
            <a:r>
              <a:rPr lang="en-US" sz="2400" dirty="0"/>
              <a:t>; were </a:t>
            </a:r>
            <a:r>
              <a:rPr lang="en-US" sz="2400" u="sng" dirty="0">
                <a:solidFill>
                  <a:srgbClr val="FF0000"/>
                </a:solidFill>
              </a:rPr>
              <a:t>blind to the content inside the syringe</a:t>
            </a:r>
            <a:endParaRPr lang="th-TH" sz="2400" u="sng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1DE3D-BE4D-420A-B02F-0B6ACD6BD9A6}"/>
              </a:ext>
            </a:extLst>
          </p:cNvPr>
          <p:cNvCxnSpPr/>
          <p:nvPr/>
        </p:nvCxnSpPr>
        <p:spPr>
          <a:xfrm>
            <a:off x="5943600" y="2771775"/>
            <a:ext cx="0" cy="466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20721D-8E27-418E-8131-1B6B40809E15}"/>
              </a:ext>
            </a:extLst>
          </p:cNvPr>
          <p:cNvCxnSpPr/>
          <p:nvPr/>
        </p:nvCxnSpPr>
        <p:spPr>
          <a:xfrm>
            <a:off x="5943600" y="4943475"/>
            <a:ext cx="0" cy="4667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52B4-EC90-45CE-95BF-398C9466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1"/>
            <a:ext cx="5000625" cy="24383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L+P </a:t>
            </a:r>
            <a:endParaRPr lang="en-US" sz="2000" dirty="0"/>
          </a:p>
          <a:p>
            <a:pPr algn="ctr">
              <a:buFontTx/>
              <a:buChar char="-"/>
            </a:pPr>
            <a:endParaRPr lang="en-US" sz="2000" dirty="0"/>
          </a:p>
          <a:p>
            <a:pPr algn="ctr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2%lidocaine 1.5mg/kg </a:t>
            </a:r>
            <a:r>
              <a:rPr lang="en-US" sz="2000" dirty="0"/>
              <a:t>IV bolus over 10s.</a:t>
            </a:r>
          </a:p>
          <a:p>
            <a:pPr algn="ctr">
              <a:buFontTx/>
              <a:buChar char="-"/>
            </a:pPr>
            <a:endParaRPr lang="en-US" sz="2000" dirty="0"/>
          </a:p>
          <a:p>
            <a:pPr algn="ctr">
              <a:buFontTx/>
              <a:buChar char="-"/>
            </a:pPr>
            <a:r>
              <a:rPr lang="en-US" sz="2000" dirty="0"/>
              <a:t>Followed by </a:t>
            </a:r>
            <a:r>
              <a:rPr lang="en-US" sz="2000" b="1" dirty="0">
                <a:solidFill>
                  <a:srgbClr val="FF0000"/>
                </a:solidFill>
              </a:rPr>
              <a:t>0.5% lidocaine 4 mg/kg/hr. continuous infusion</a:t>
            </a:r>
          </a:p>
          <a:p>
            <a:pPr algn="ctr"/>
            <a:endParaRPr lang="en-US" sz="2000" dirty="0"/>
          </a:p>
          <a:p>
            <a:pPr algn="ctr"/>
            <a:endParaRPr lang="th-TH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10A02D-EB78-419B-8845-B7816B93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3093"/>
            <a:ext cx="10515601" cy="8445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9F829E-ED19-45BB-925F-0EA70D8725E9}"/>
              </a:ext>
            </a:extLst>
          </p:cNvPr>
          <p:cNvSpPr txBox="1">
            <a:spLocks/>
          </p:cNvSpPr>
          <p:nvPr/>
        </p:nvSpPr>
        <p:spPr>
          <a:xfrm>
            <a:off x="6486525" y="1524001"/>
            <a:ext cx="4867275" cy="2416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NS+P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algn="ctr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NSS</a:t>
            </a:r>
            <a:r>
              <a:rPr lang="en-US" sz="2000" dirty="0"/>
              <a:t> IV bolus and infusion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( equivalent volumes)</a:t>
            </a:r>
          </a:p>
          <a:p>
            <a:pPr algn="ctr"/>
            <a:endParaRPr lang="th-TH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A5104-2814-4FFF-B466-64108ADDC736}"/>
              </a:ext>
            </a:extLst>
          </p:cNvPr>
          <p:cNvSpPr txBox="1"/>
          <p:nvPr/>
        </p:nvSpPr>
        <p:spPr>
          <a:xfrm>
            <a:off x="2090737" y="4913691"/>
            <a:ext cx="8220075" cy="1631216"/>
          </a:xfrm>
          <a:prstGeom prst="rect">
            <a:avLst/>
          </a:prstGeom>
          <a:solidFill>
            <a:srgbClr val="EAF2FA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rgbClr val="FF0000"/>
                </a:solidFill>
              </a:rPr>
              <a:t>Sufentanil</a:t>
            </a:r>
            <a:r>
              <a:rPr lang="en-US" sz="2000" dirty="0">
                <a:solidFill>
                  <a:srgbClr val="FF0000"/>
                </a:solidFill>
              </a:rPr>
              <a:t> 2.5 mcg + propofol 1.2 mg/kg IV for induction</a:t>
            </a:r>
          </a:p>
          <a:p>
            <a:pPr marL="457200" indent="-457200">
              <a:buFontTx/>
              <a:buChar char="-"/>
            </a:pPr>
            <a:endParaRPr lang="en-US" sz="2000" dirty="0"/>
          </a:p>
          <a:p>
            <a:pPr marL="457200" indent="-457200">
              <a:buFontTx/>
              <a:buChar char="-"/>
            </a:pPr>
            <a:r>
              <a:rPr lang="en-US" sz="2000" dirty="0"/>
              <a:t>Keep </a:t>
            </a:r>
            <a:r>
              <a:rPr lang="en-US" sz="2000" dirty="0">
                <a:solidFill>
                  <a:srgbClr val="FF0000"/>
                </a:solidFill>
              </a:rPr>
              <a:t>spontaneous breathing </a:t>
            </a:r>
            <a:r>
              <a:rPr lang="en-US" sz="2000" dirty="0"/>
              <a:t>over venture mask with </a:t>
            </a:r>
            <a:r>
              <a:rPr lang="en-US" sz="2000" dirty="0">
                <a:solidFill>
                  <a:srgbClr val="FF0000"/>
                </a:solidFill>
              </a:rPr>
              <a:t>100% O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 6 L/min</a:t>
            </a:r>
          </a:p>
          <a:p>
            <a:pPr marL="457200" indent="-457200">
              <a:buFontTx/>
              <a:buChar char="-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sedation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was assessed every minutes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 MOAA/S]</a:t>
            </a:r>
            <a:endParaRPr lang="th-TH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07F0F0-CD74-4EC0-9962-5CCD5F7F506F}"/>
              </a:ext>
            </a:extLst>
          </p:cNvPr>
          <p:cNvCxnSpPr>
            <a:cxnSpLocks/>
          </p:cNvCxnSpPr>
          <p:nvPr/>
        </p:nvCxnSpPr>
        <p:spPr>
          <a:xfrm flipH="1">
            <a:off x="3338511" y="3962400"/>
            <a:ext cx="1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80ED95-A519-4DC4-9061-CA9D3767830C}"/>
              </a:ext>
            </a:extLst>
          </p:cNvPr>
          <p:cNvCxnSpPr>
            <a:cxnSpLocks/>
          </p:cNvCxnSpPr>
          <p:nvPr/>
        </p:nvCxnSpPr>
        <p:spPr>
          <a:xfrm flipH="1">
            <a:off x="9110662" y="3932237"/>
            <a:ext cx="1" cy="422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0B6BB5-AE19-4613-A682-C9BB1607AFC2}"/>
              </a:ext>
            </a:extLst>
          </p:cNvPr>
          <p:cNvCxnSpPr/>
          <p:nvPr/>
        </p:nvCxnSpPr>
        <p:spPr>
          <a:xfrm>
            <a:off x="3338511" y="4354513"/>
            <a:ext cx="5772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289F6C-B14A-4E22-9766-2F42AD88050F}"/>
              </a:ext>
            </a:extLst>
          </p:cNvPr>
          <p:cNvCxnSpPr>
            <a:cxnSpLocks/>
          </p:cNvCxnSpPr>
          <p:nvPr/>
        </p:nvCxnSpPr>
        <p:spPr>
          <a:xfrm>
            <a:off x="6200774" y="4354513"/>
            <a:ext cx="0" cy="559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9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AFCE-D5C9-400E-A0FC-DA45C88D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12" y="628650"/>
            <a:ext cx="9705975" cy="8620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MOAA/S score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43E41-DAF0-4D49-A567-ABF7E53FB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4935"/>
            <a:ext cx="10515600" cy="45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1006</Words>
  <Application>Microsoft Office PowerPoint</Application>
  <PresentationFormat>แบบจอกว้าง</PresentationFormat>
  <Paragraphs>189</Paragraphs>
  <Slides>29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30" baseType="lpstr">
      <vt:lpstr>Office Theme</vt:lpstr>
      <vt:lpstr> R1 Chanathip Meerod  / Lt.Col.Nattapong Phuvachoterojanaphokin</vt:lpstr>
      <vt:lpstr>Background</vt:lpstr>
      <vt:lpstr>Background</vt:lpstr>
      <vt:lpstr>Method</vt:lpstr>
      <vt:lpstr>Method</vt:lpstr>
      <vt:lpstr>Method</vt:lpstr>
      <vt:lpstr>Method</vt:lpstr>
      <vt:lpstr>Method</vt:lpstr>
      <vt:lpstr>MOAA/S score</vt:lpstr>
      <vt:lpstr>Method</vt:lpstr>
      <vt:lpstr>Method</vt:lpstr>
      <vt:lpstr>Data analysis</vt:lpstr>
      <vt:lpstr>งานนำเสนอ PowerPoint</vt:lpstr>
      <vt:lpstr>General characteristic data in two groups</vt:lpstr>
      <vt:lpstr>Comparison of perioperative MAP and SpO₂ </vt:lpstr>
      <vt:lpstr>Comparison of propofol dose between two group</vt:lpstr>
      <vt:lpstr>Comparison of propofol dose between two group</vt:lpstr>
      <vt:lpstr>Comparison of propofol dose between two group</vt:lpstr>
      <vt:lpstr>Comparison of propofol dose between two group</vt:lpstr>
      <vt:lpstr>Discussion</vt:lpstr>
      <vt:lpstr>Discussion</vt:lpstr>
      <vt:lpstr>Discussion</vt:lpstr>
      <vt:lpstr>limitations</vt:lpstr>
      <vt:lpstr>Conclusion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R1 Chanathip Meerod  / Lt.Col.Nattapong Phuvachoterojanaphokin</dc:title>
  <dc:creator>ชนาธิป มีรอด</dc:creator>
  <cp:lastModifiedBy>ชนาธิป มีรอด</cp:lastModifiedBy>
  <cp:revision>35</cp:revision>
  <dcterms:created xsi:type="dcterms:W3CDTF">2021-05-20T03:31:56Z</dcterms:created>
  <dcterms:modified xsi:type="dcterms:W3CDTF">2021-06-24T02:12:42Z</dcterms:modified>
</cp:coreProperties>
</file>